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8" r:id="rId7"/>
    <p:sldId id="261" r:id="rId8"/>
    <p:sldId id="265" r:id="rId9"/>
    <p:sldId id="262" r:id="rId10"/>
    <p:sldId id="263" r:id="rId11"/>
    <p:sldId id="267" r:id="rId12"/>
    <p:sldId id="264" r:id="rId13"/>
    <p:sldId id="269"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0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FDBEF40-9B0D-44D0-AE45-54C9CF77A9A3}" type="datetimeFigureOut">
              <a:rPr lang="en-US" smtClean="0"/>
              <a:pPr/>
              <a:t>12/20/2013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765A1F0-52E9-4941-B29F-B3DC4316E35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DBEF40-9B0D-44D0-AE45-54C9CF77A9A3}" type="datetimeFigureOut">
              <a:rPr lang="en-US" smtClean="0"/>
              <a:pPr/>
              <a:t>12/20/2013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65A1F0-52E9-4941-B29F-B3DC4316E35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DBEF40-9B0D-44D0-AE45-54C9CF77A9A3}" type="datetimeFigureOut">
              <a:rPr lang="en-US" smtClean="0"/>
              <a:pPr/>
              <a:t>12/20/2013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65A1F0-52E9-4941-B29F-B3DC4316E35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DBEF40-9B0D-44D0-AE45-54C9CF77A9A3}" type="datetimeFigureOut">
              <a:rPr lang="en-US" smtClean="0"/>
              <a:pPr/>
              <a:t>12/20/2013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65A1F0-52E9-4941-B29F-B3DC4316E35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FDBEF40-9B0D-44D0-AE45-54C9CF77A9A3}" type="datetimeFigureOut">
              <a:rPr lang="en-US" smtClean="0"/>
              <a:pPr/>
              <a:t>12/20/2013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65A1F0-52E9-4941-B29F-B3DC4316E35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DBEF40-9B0D-44D0-AE45-54C9CF77A9A3}" type="datetimeFigureOut">
              <a:rPr lang="en-US" smtClean="0"/>
              <a:pPr/>
              <a:t>12/20/2013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65A1F0-52E9-4941-B29F-B3DC4316E35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FDBEF40-9B0D-44D0-AE45-54C9CF77A9A3}" type="datetimeFigureOut">
              <a:rPr lang="en-US" smtClean="0"/>
              <a:pPr/>
              <a:t>12/20/2013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765A1F0-52E9-4941-B29F-B3DC4316E35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FDBEF40-9B0D-44D0-AE45-54C9CF77A9A3}" type="datetimeFigureOut">
              <a:rPr lang="en-US" smtClean="0"/>
              <a:pPr/>
              <a:t>12/20/2013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65A1F0-52E9-4941-B29F-B3DC4316E35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FDBEF40-9B0D-44D0-AE45-54C9CF77A9A3}" type="datetimeFigureOut">
              <a:rPr lang="en-US" smtClean="0"/>
              <a:pPr/>
              <a:t>12/20/2013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65A1F0-52E9-4941-B29F-B3DC4316E35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FDBEF40-9B0D-44D0-AE45-54C9CF77A9A3}" type="datetimeFigureOut">
              <a:rPr lang="en-US" smtClean="0"/>
              <a:pPr/>
              <a:t>12/20/2013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65A1F0-52E9-4941-B29F-B3DC4316E35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FDBEF40-9B0D-44D0-AE45-54C9CF77A9A3}" type="datetimeFigureOut">
              <a:rPr lang="en-US" smtClean="0"/>
              <a:pPr/>
              <a:t>12/20/2013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765A1F0-52E9-4941-B29F-B3DC4316E35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DBEF40-9B0D-44D0-AE45-54C9CF77A9A3}" type="datetimeFigureOut">
              <a:rPr lang="en-US" smtClean="0"/>
              <a:pPr/>
              <a:t>12/20/2013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765A1F0-52E9-4941-B29F-B3DC4316E3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772400" cy="1829761"/>
          </a:xfrm>
        </p:spPr>
        <p:txBody>
          <a:bodyPr/>
          <a:lstStyle/>
          <a:p>
            <a:r>
              <a:rPr lang="en-US" dirty="0" smtClean="0"/>
              <a:t>Corrosion control</a:t>
            </a:r>
            <a:endParaRPr lang="en-US" dirty="0"/>
          </a:p>
        </p:txBody>
      </p:sp>
      <p:sp>
        <p:nvSpPr>
          <p:cNvPr id="3" name="Subtitle 2"/>
          <p:cNvSpPr>
            <a:spLocks noGrp="1"/>
          </p:cNvSpPr>
          <p:nvPr>
            <p:ph type="subTitle" idx="1"/>
          </p:nvPr>
        </p:nvSpPr>
        <p:spPr>
          <a:xfrm>
            <a:off x="609600" y="1981200"/>
            <a:ext cx="7772400" cy="2865393"/>
          </a:xfrm>
        </p:spPr>
        <p:txBody>
          <a:bodyPr>
            <a:normAutofit fontScale="85000" lnSpcReduction="20000"/>
          </a:bodyPr>
          <a:lstStyle/>
          <a:p>
            <a:r>
              <a:rPr lang="en-US" dirty="0" smtClean="0">
                <a:solidFill>
                  <a:schemeClr val="bg1">
                    <a:lumMod val="50000"/>
                  </a:schemeClr>
                </a:solidFill>
              </a:rPr>
              <a:t>By Bhavik Champaneria-T74 </a:t>
            </a:r>
          </a:p>
          <a:p>
            <a:r>
              <a:rPr lang="en-US" dirty="0" smtClean="0">
                <a:solidFill>
                  <a:schemeClr val="bg1">
                    <a:lumMod val="50000"/>
                  </a:schemeClr>
                </a:solidFill>
              </a:rPr>
              <a:t>&amp; P. M. </a:t>
            </a:r>
            <a:r>
              <a:rPr lang="en-US" dirty="0" smtClean="0">
                <a:solidFill>
                  <a:schemeClr val="bg1">
                    <a:lumMod val="50000"/>
                  </a:schemeClr>
                </a:solidFill>
              </a:rPr>
              <a:t>Prabhakara-T48</a:t>
            </a:r>
          </a:p>
          <a:p>
            <a:r>
              <a:rPr lang="en-IN" b="1" dirty="0" smtClean="0">
                <a:solidFill>
                  <a:schemeClr val="bg1">
                    <a:lumMod val="50000"/>
                  </a:schemeClr>
                </a:solidFill>
              </a:rPr>
              <a:t>Faculty name: Patel </a:t>
            </a:r>
            <a:r>
              <a:rPr lang="en-IN" b="1" dirty="0" err="1" smtClean="0">
                <a:solidFill>
                  <a:schemeClr val="bg1">
                    <a:lumMod val="50000"/>
                  </a:schemeClr>
                </a:solidFill>
              </a:rPr>
              <a:t>dipsa</a:t>
            </a:r>
            <a:endParaRPr lang="en-IN" b="1" dirty="0" smtClean="0">
              <a:solidFill>
                <a:schemeClr val="bg1">
                  <a:lumMod val="50000"/>
                </a:schemeClr>
              </a:solidFill>
            </a:endParaRPr>
          </a:p>
          <a:p>
            <a:r>
              <a:rPr lang="en-IN" b="1" dirty="0" smtClean="0">
                <a:solidFill>
                  <a:schemeClr val="bg1">
                    <a:lumMod val="50000"/>
                  </a:schemeClr>
                </a:solidFill>
              </a:rPr>
              <a:t>Institute name: Food </a:t>
            </a:r>
            <a:r>
              <a:rPr lang="en-IN" b="1" dirty="0" err="1" smtClean="0">
                <a:solidFill>
                  <a:schemeClr val="bg1">
                    <a:lumMod val="50000"/>
                  </a:schemeClr>
                </a:solidFill>
              </a:rPr>
              <a:t>procrssing</a:t>
            </a:r>
            <a:r>
              <a:rPr lang="en-IN" b="1" dirty="0" smtClean="0">
                <a:solidFill>
                  <a:schemeClr val="bg1">
                    <a:lumMod val="50000"/>
                  </a:schemeClr>
                </a:solidFill>
              </a:rPr>
              <a:t> technology department</a:t>
            </a:r>
          </a:p>
          <a:p>
            <a:r>
              <a:rPr lang="en-IN" b="1" dirty="0" err="1" smtClean="0">
                <a:solidFill>
                  <a:schemeClr val="bg1">
                    <a:lumMod val="50000"/>
                  </a:schemeClr>
                </a:solidFill>
              </a:rPr>
              <a:t>A.D.patel</a:t>
            </a:r>
            <a:r>
              <a:rPr lang="en-IN" b="1" dirty="0" smtClean="0">
                <a:solidFill>
                  <a:schemeClr val="bg1">
                    <a:lumMod val="50000"/>
                  </a:schemeClr>
                </a:solidFill>
              </a:rPr>
              <a:t> institute of technology</a:t>
            </a:r>
          </a:p>
          <a:p>
            <a:r>
              <a:rPr lang="en-IN" b="1" dirty="0" err="1" smtClean="0">
                <a:solidFill>
                  <a:schemeClr val="bg1">
                    <a:lumMod val="50000"/>
                  </a:schemeClr>
                </a:solidFill>
              </a:rPr>
              <a:t>Karamsad</a:t>
            </a:r>
            <a:endParaRPr lang="en-IN" b="1" dirty="0" smtClean="0">
              <a:solidFill>
                <a:schemeClr val="bg1">
                  <a:lumMod val="50000"/>
                </a:schemeClr>
              </a:solidFill>
            </a:endParaRPr>
          </a:p>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fontScale="62500" lnSpcReduction="20000"/>
          </a:bodyPr>
          <a:lstStyle/>
          <a:p>
            <a:pPr marL="514350" indent="-514350">
              <a:buFont typeface="+mj-lt"/>
              <a:buAutoNum type="arabicPeriod"/>
            </a:pPr>
            <a:r>
              <a:rPr lang="en-US" sz="4600" dirty="0" smtClean="0"/>
              <a:t>Anodic coatings:</a:t>
            </a:r>
          </a:p>
          <a:p>
            <a:pPr marL="514350" indent="-514350">
              <a:buNone/>
            </a:pPr>
            <a:r>
              <a:rPr lang="en-US" dirty="0"/>
              <a:t> </a:t>
            </a:r>
            <a:r>
              <a:rPr lang="en-US" dirty="0" smtClean="0"/>
              <a:t>            </a:t>
            </a:r>
            <a:r>
              <a:rPr lang="en-US" sz="3600" dirty="0" smtClean="0"/>
              <a:t>This is done by coating metals which are anodic to the base metal. For example coating of Zinc, Al, Cd on steel. The coatings done are anodic , because their electrode potentials are lower than that of the base metal. If any pres, breaks or discontinuities occur in such an anodic coating, a galvanic cell is formed between the coating-metal and the exposed part of base metal. Thus no attack on base metal occurs, until practically all the zinc has first corroded in the vicinity of the exposed iron spot. So, the coating-metal protects base metal sacrificially</a:t>
            </a:r>
            <a:r>
              <a:rPr lang="en-US" sz="3000" dirty="0" smtClean="0"/>
              <a:t> </a:t>
            </a:r>
          </a:p>
          <a:p>
            <a:pPr marL="514350" indent="-514350">
              <a:buNone/>
            </a:pPr>
            <a:r>
              <a:rPr lang="en-US" dirty="0"/>
              <a:t> </a:t>
            </a:r>
            <a:r>
              <a:rPr lang="en-US" dirty="0" smtClean="0"/>
              <a:t>         </a:t>
            </a:r>
          </a:p>
          <a:p>
            <a:pPr marL="514350" indent="-514350">
              <a:buNone/>
            </a:pPr>
            <a:r>
              <a:rPr lang="en-US" dirty="0"/>
              <a:t> </a:t>
            </a:r>
            <a:r>
              <a:rPr lang="en-US" dirty="0" smtClean="0"/>
              <a:t>   </a:t>
            </a:r>
            <a:endParaRPr lang="en-US" dirty="0"/>
          </a:p>
        </p:txBody>
      </p:sp>
      <p:sp>
        <p:nvSpPr>
          <p:cNvPr id="2" name="Title 1"/>
          <p:cNvSpPr>
            <a:spLocks noGrp="1"/>
          </p:cNvSpPr>
          <p:nvPr>
            <p:ph type="title"/>
          </p:nvPr>
        </p:nvSpPr>
        <p:spPr/>
        <p:txBody>
          <a:bodyPr/>
          <a:lstStyle/>
          <a:p>
            <a:r>
              <a:rPr lang="en-US" dirty="0" smtClean="0"/>
              <a:t>Types of protective coatings</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moortirama\Desktop\corrosion\corrosion2.jpg"/>
          <p:cNvPicPr>
            <a:picLocks noGrp="1" noChangeAspect="1" noChangeArrowheads="1"/>
          </p:cNvPicPr>
          <p:nvPr>
            <p:ph idx="1"/>
          </p:nvPr>
        </p:nvPicPr>
        <p:blipFill>
          <a:blip r:embed="rId2"/>
          <a:srcRect/>
          <a:stretch>
            <a:fillRect/>
          </a:stretch>
        </p:blipFill>
        <p:spPr bwMode="auto">
          <a:xfrm>
            <a:off x="1676400" y="1905000"/>
            <a:ext cx="5330576" cy="33528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514350" indent="-514350">
              <a:buFont typeface="+mj-lt"/>
              <a:buAutoNum type="arabicPeriod"/>
            </a:pPr>
            <a:r>
              <a:rPr lang="en-US" dirty="0" smtClean="0"/>
              <a:t>Cathodic coatings:</a:t>
            </a:r>
          </a:p>
          <a:p>
            <a:pPr>
              <a:buNone/>
            </a:pPr>
            <a:r>
              <a:rPr lang="en-US" dirty="0" smtClean="0"/>
              <a:t>             </a:t>
            </a:r>
            <a:r>
              <a:rPr lang="en-US" sz="2800" dirty="0" smtClean="0"/>
              <a:t>this is done by coating a metal more noble than base metal. They protect the base metal, because they have higher corrosion-resistance than the base metal. Cathodic coating provides effective protection to the base metal only when they are completely continuous and free from pores, break or discontinuities.</a:t>
            </a:r>
          </a:p>
          <a:p>
            <a:pPr>
              <a:buNone/>
            </a:pPr>
            <a:r>
              <a:rPr lang="en-US" sz="2800" dirty="0" smtClean="0"/>
              <a:t>                 if such coatings are punctured, much or corrosion damages can be done to the base metal than to metal without it.</a:t>
            </a:r>
            <a:endParaRPr lang="en-US" dirty="0" smtClean="0"/>
          </a:p>
          <a:p>
            <a:pPr>
              <a:buNone/>
            </a:pPr>
            <a:r>
              <a:rPr lang="en-US" dirty="0" smtClean="0"/>
              <a:t>              </a:t>
            </a:r>
          </a:p>
          <a:p>
            <a:pPr>
              <a:buNone/>
            </a:pPr>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moortirama\Desktop\corrosion\corrosion metal.gif"/>
          <p:cNvPicPr>
            <a:picLocks noGrp="1" noChangeAspect="1" noChangeArrowheads="1"/>
          </p:cNvPicPr>
          <p:nvPr>
            <p:ph idx="1"/>
          </p:nvPr>
        </p:nvPicPr>
        <p:blipFill>
          <a:blip r:embed="rId2"/>
          <a:srcRect/>
          <a:stretch>
            <a:fillRect/>
          </a:stretch>
        </p:blipFill>
        <p:spPr bwMode="auto">
          <a:xfrm>
            <a:off x="685800" y="1676400"/>
            <a:ext cx="7974330" cy="2667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sz="5400" dirty="0" smtClean="0"/>
              <a:t>THE END</a:t>
            </a:r>
          </a:p>
          <a:p>
            <a:pPr algn="ctr">
              <a:buNone/>
            </a:pPr>
            <a:endParaRPr lang="en-US" sz="5400" dirty="0" smtClean="0"/>
          </a:p>
          <a:p>
            <a:pPr algn="ctr">
              <a:buNone/>
            </a:pPr>
            <a:r>
              <a:rPr lang="en-US" sz="3200" dirty="0" smtClean="0"/>
              <a:t>By  FPT</a:t>
            </a:r>
          </a:p>
          <a:p>
            <a:pPr algn="ctr">
              <a:buNone/>
            </a:pPr>
            <a:r>
              <a:rPr lang="en-US" sz="3200" dirty="0" smtClean="0"/>
              <a:t> </a:t>
            </a:r>
            <a:r>
              <a:rPr lang="en-US" sz="3200" dirty="0" err="1" smtClean="0"/>
              <a:t>Bhavik</a:t>
            </a:r>
            <a:r>
              <a:rPr lang="en-US" sz="3200" dirty="0" smtClean="0"/>
              <a:t>(130010114003)</a:t>
            </a:r>
          </a:p>
          <a:p>
            <a:pPr algn="ctr">
              <a:buNone/>
            </a:pPr>
            <a:r>
              <a:rPr lang="en-US" sz="3200" dirty="0" smtClean="0"/>
              <a:t>&amp;</a:t>
            </a:r>
          </a:p>
          <a:p>
            <a:pPr algn="ctr">
              <a:buNone/>
            </a:pPr>
            <a:r>
              <a:rPr lang="en-US" sz="3200" dirty="0" err="1" smtClean="0"/>
              <a:t>P.M.Prabhakara</a:t>
            </a:r>
            <a:r>
              <a:rPr lang="en-US" sz="3200" dirty="0" smtClean="0"/>
              <a:t>(130010114017)</a:t>
            </a:r>
            <a:endParaRPr lang="en-US" sz="32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US" dirty="0" smtClean="0"/>
              <a:t>Proper designing</a:t>
            </a:r>
          </a:p>
          <a:p>
            <a:pPr marL="514350" indent="-514350">
              <a:buFont typeface="+mj-lt"/>
              <a:buAutoNum type="arabicPeriod"/>
            </a:pPr>
            <a:r>
              <a:rPr lang="en-US" dirty="0" smtClean="0"/>
              <a:t>Using metal alloys</a:t>
            </a:r>
          </a:p>
          <a:p>
            <a:pPr marL="514350" indent="-514350">
              <a:buFont typeface="+mj-lt"/>
              <a:buAutoNum type="arabicPeriod"/>
            </a:pPr>
            <a:r>
              <a:rPr lang="en-US" dirty="0" smtClean="0"/>
              <a:t>Cathodic protection</a:t>
            </a:r>
          </a:p>
          <a:p>
            <a:pPr marL="514350" indent="-514350">
              <a:buFont typeface="+mj-lt"/>
              <a:buAutoNum type="arabicPeriod"/>
            </a:pPr>
            <a:r>
              <a:rPr lang="en-US" dirty="0" smtClean="0"/>
              <a:t>Use of inhibitors</a:t>
            </a:r>
          </a:p>
          <a:p>
            <a:pPr marL="514350" indent="-514350">
              <a:buFont typeface="+mj-lt"/>
              <a:buAutoNum type="arabicPeriod"/>
            </a:pPr>
            <a:r>
              <a:rPr lang="en-US" dirty="0" smtClean="0"/>
              <a:t>Application of protective coatings</a:t>
            </a:r>
            <a:endParaRPr lang="en-US" dirty="0"/>
          </a:p>
        </p:txBody>
      </p:sp>
      <p:sp>
        <p:nvSpPr>
          <p:cNvPr id="2" name="Title 1"/>
          <p:cNvSpPr>
            <a:spLocks noGrp="1"/>
          </p:cNvSpPr>
          <p:nvPr>
            <p:ph type="title"/>
          </p:nvPr>
        </p:nvSpPr>
        <p:spPr/>
        <p:txBody>
          <a:bodyPr>
            <a:normAutofit fontScale="90000"/>
          </a:bodyPr>
          <a:lstStyle/>
          <a:p>
            <a:r>
              <a:rPr lang="en-US" dirty="0" smtClean="0"/>
              <a:t>Various corrosion control methods</a:t>
            </a:r>
            <a:endParaRPr lang="en-US" dirty="0"/>
          </a:p>
        </p:txBody>
      </p:sp>
      <p:pic>
        <p:nvPicPr>
          <p:cNvPr id="2050" name="Picture 2" descr="C:\Documents and Settings\moortirama\Desktop\corrosion\corrosion.jpg"/>
          <p:cNvPicPr>
            <a:picLocks noChangeAspect="1" noChangeArrowheads="1"/>
          </p:cNvPicPr>
          <p:nvPr/>
        </p:nvPicPr>
        <p:blipFill>
          <a:blip r:embed="rId2"/>
          <a:srcRect/>
          <a:stretch>
            <a:fillRect/>
          </a:stretch>
        </p:blipFill>
        <p:spPr bwMode="auto">
          <a:xfrm>
            <a:off x="4191000" y="3886200"/>
            <a:ext cx="3748617" cy="2409825"/>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design of the material should be such that “corrosion even if it occurs, is uniform and does not result in intense and localized corrosion.</a:t>
            </a:r>
          </a:p>
          <a:p>
            <a:r>
              <a:rPr lang="en-US" dirty="0" smtClean="0"/>
              <a:t>Important design principles:</a:t>
            </a:r>
          </a:p>
          <a:p>
            <a:pPr marL="514350" indent="-514350">
              <a:buFont typeface="+mj-lt"/>
              <a:buAutoNum type="arabicPeriod"/>
            </a:pPr>
            <a:r>
              <a:rPr lang="en-US" dirty="0" smtClean="0"/>
              <a:t>Avoid the contact of dissimilar metals in the presence of a corroding solution.</a:t>
            </a:r>
          </a:p>
          <a:p>
            <a:pPr marL="514350" indent="-514350">
              <a:buFont typeface="+mj-lt"/>
              <a:buAutoNum type="arabicPeriod"/>
            </a:pPr>
            <a:r>
              <a:rPr lang="en-US" dirty="0" smtClean="0"/>
              <a:t>Anodic metal should not be painted or coated.</a:t>
            </a:r>
          </a:p>
          <a:p>
            <a:endParaRPr lang="en-US" dirty="0"/>
          </a:p>
        </p:txBody>
      </p:sp>
      <p:sp>
        <p:nvSpPr>
          <p:cNvPr id="2" name="Title 1"/>
          <p:cNvSpPr>
            <a:spLocks noGrp="1"/>
          </p:cNvSpPr>
          <p:nvPr>
            <p:ph type="title"/>
          </p:nvPr>
        </p:nvSpPr>
        <p:spPr/>
        <p:txBody>
          <a:bodyPr/>
          <a:lstStyle/>
          <a:p>
            <a:r>
              <a:rPr lang="en-US" dirty="0" smtClean="0"/>
              <a:t>Proper designing</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Corrosion resistance of most metals is best increased by alloying them with suitable elements, but it should be taken care that alloy is completely homogeneous..</a:t>
            </a:r>
          </a:p>
          <a:p>
            <a:pPr>
              <a:buNone/>
            </a:pPr>
            <a:endParaRPr lang="en-US" dirty="0"/>
          </a:p>
        </p:txBody>
      </p:sp>
      <p:sp>
        <p:nvSpPr>
          <p:cNvPr id="2" name="Title 1"/>
          <p:cNvSpPr>
            <a:spLocks noGrp="1"/>
          </p:cNvSpPr>
          <p:nvPr>
            <p:ph type="title"/>
          </p:nvPr>
        </p:nvSpPr>
        <p:spPr/>
        <p:txBody>
          <a:bodyPr>
            <a:normAutofit/>
          </a:bodyPr>
          <a:lstStyle/>
          <a:p>
            <a:r>
              <a:rPr lang="en-US" dirty="0" smtClean="0"/>
              <a:t>Using metal alloys</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principle involved in this method is to force the metal to be protected to behave like cathode, thereby corrosion does not occur.</a:t>
            </a:r>
          </a:p>
          <a:p>
            <a:r>
              <a:rPr lang="en-US" dirty="0" smtClean="0"/>
              <a:t>There are two types of cathodic protections:</a:t>
            </a:r>
          </a:p>
          <a:p>
            <a:pPr marL="571500" indent="-571500">
              <a:buFont typeface="+mj-lt"/>
              <a:buAutoNum type="romanLcPeriod"/>
            </a:pPr>
            <a:r>
              <a:rPr lang="en-US" dirty="0" smtClean="0"/>
              <a:t>Sacrificial anodic protection method</a:t>
            </a:r>
          </a:p>
          <a:p>
            <a:pPr marL="571500" indent="-571500">
              <a:buFont typeface="+mj-lt"/>
              <a:buAutoNum type="romanLcPeriod"/>
            </a:pPr>
            <a:r>
              <a:rPr lang="en-US" dirty="0" smtClean="0"/>
              <a:t>Impressed current cathodic protection</a:t>
            </a:r>
          </a:p>
          <a:p>
            <a:pPr marL="571500" indent="-571500">
              <a:buFont typeface="+mj-lt"/>
              <a:buAutoNum type="romanLcPeriod"/>
            </a:pPr>
            <a:endParaRPr lang="en-US" dirty="0"/>
          </a:p>
          <a:p>
            <a:pPr marL="571500" indent="-571500">
              <a:buFont typeface="+mj-lt"/>
              <a:buAutoNum type="romanLcPeriod"/>
            </a:pPr>
            <a:endParaRPr lang="en-US" dirty="0"/>
          </a:p>
        </p:txBody>
      </p:sp>
      <p:sp>
        <p:nvSpPr>
          <p:cNvPr id="2" name="Title 1"/>
          <p:cNvSpPr>
            <a:spLocks noGrp="1"/>
          </p:cNvSpPr>
          <p:nvPr>
            <p:ph type="title"/>
          </p:nvPr>
        </p:nvSpPr>
        <p:spPr/>
        <p:txBody>
          <a:bodyPr/>
          <a:lstStyle/>
          <a:p>
            <a:r>
              <a:rPr lang="en-US" dirty="0" smtClean="0"/>
              <a:t>Cathodic protection</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Impressed cathodic protection</a:t>
            </a:r>
            <a:endParaRPr lang="en-US" dirty="0"/>
          </a:p>
        </p:txBody>
      </p:sp>
      <p:pic>
        <p:nvPicPr>
          <p:cNvPr id="4" name="Picture 2" descr="C:\Documents and Settings\moortirama\Desktop\corrosion\corrosion3.jpg"/>
          <p:cNvPicPr>
            <a:picLocks noGrp="1" noChangeAspect="1" noChangeArrowheads="1"/>
          </p:cNvPicPr>
          <p:nvPr>
            <p:ph idx="1"/>
          </p:nvPr>
        </p:nvPicPr>
        <p:blipFill>
          <a:blip r:embed="rId2"/>
          <a:srcRect/>
          <a:stretch>
            <a:fillRect/>
          </a:stretch>
        </p:blipFill>
        <p:spPr bwMode="auto">
          <a:xfrm>
            <a:off x="2209800" y="1371600"/>
            <a:ext cx="5234781" cy="523478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corrosion inhibitor is a substance which when added in small quantities to the aqueous corrosive environment, effectively decreases corrosion of a metal</a:t>
            </a:r>
          </a:p>
          <a:p>
            <a:r>
              <a:rPr lang="en-US" dirty="0" smtClean="0"/>
              <a:t>Inhibitors are of basically two types:</a:t>
            </a:r>
          </a:p>
          <a:p>
            <a:pPr marL="571500" indent="-571500">
              <a:buFont typeface="+mj-lt"/>
              <a:buAutoNum type="arabicPeriod"/>
            </a:pPr>
            <a:r>
              <a:rPr lang="en-US" dirty="0" smtClean="0"/>
              <a:t> </a:t>
            </a:r>
            <a:r>
              <a:rPr lang="en-US" dirty="0" smtClean="0">
                <a:solidFill>
                  <a:schemeClr val="accent2">
                    <a:lumMod val="75000"/>
                  </a:schemeClr>
                </a:solidFill>
              </a:rPr>
              <a:t>Anodic inhibitors</a:t>
            </a:r>
            <a:r>
              <a:rPr lang="en-US" dirty="0" smtClean="0"/>
              <a:t>: they stifle the corrosion reaction, occurring at the anode, by forming a sparingly soluble compound with a newly produced metal ion, which could adhere to metal. ex: chromates, phosphate, etc</a:t>
            </a:r>
          </a:p>
        </p:txBody>
      </p:sp>
      <p:sp>
        <p:nvSpPr>
          <p:cNvPr id="2" name="Title 1"/>
          <p:cNvSpPr>
            <a:spLocks noGrp="1"/>
          </p:cNvSpPr>
          <p:nvPr>
            <p:ph type="title"/>
          </p:nvPr>
        </p:nvSpPr>
        <p:spPr>
          <a:xfrm>
            <a:off x="457200" y="228600"/>
            <a:ext cx="8229600" cy="1143000"/>
          </a:xfrm>
        </p:spPr>
        <p:txBody>
          <a:bodyPr/>
          <a:lstStyle/>
          <a:p>
            <a:r>
              <a:rPr lang="en-US" dirty="0" smtClean="0"/>
              <a:t>Use of inhibitors</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normAutofit/>
          </a:bodyPr>
          <a:lstStyle/>
          <a:p>
            <a:pPr marL="742950" indent="-742950">
              <a:buFont typeface="+mj-lt"/>
              <a:buAutoNum type="arabicPeriod"/>
            </a:pPr>
            <a:r>
              <a:rPr lang="en-US" sz="3600" dirty="0" smtClean="0">
                <a:solidFill>
                  <a:srgbClr val="C00000"/>
                </a:solidFill>
              </a:rPr>
              <a:t>Cathodic inhibitors:</a:t>
            </a:r>
            <a:r>
              <a:rPr lang="en-US" sz="3600" dirty="0" smtClean="0"/>
              <a:t> </a:t>
            </a:r>
          </a:p>
          <a:p>
            <a:pPr marL="571500" indent="-571500"/>
            <a:r>
              <a:rPr lang="en-US" dirty="0" smtClean="0"/>
              <a:t>In acidic solution : they slowdown corrosion by slowing down the diffusion of H+ ions to the cathode. Ex: amines, mercaptans, heterocyclic nitrogen, etc.</a:t>
            </a:r>
          </a:p>
          <a:p>
            <a:pPr marL="571500" indent="-571500"/>
            <a:r>
              <a:rPr lang="en-US" dirty="0" smtClean="0"/>
              <a:t>In natural solution : in this reducing agents act as inhibitors, they eliminate oxygen from the corroding medium or by retarding its diffusion to the cathodic areas</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this a coating insolates the underlying metal from the corroding environment.</a:t>
            </a:r>
          </a:p>
          <a:p>
            <a:r>
              <a:rPr lang="en-US" dirty="0" smtClean="0"/>
              <a:t>The only necessary conditions for this are</a:t>
            </a:r>
          </a:p>
          <a:p>
            <a:pPr marL="571500" indent="-571500">
              <a:buFont typeface="+mj-lt"/>
              <a:buAutoNum type="romanLcPeriod"/>
            </a:pPr>
            <a:r>
              <a:rPr lang="en-US" dirty="0" smtClean="0"/>
              <a:t>The coating applied must be chemically inert to the environment under particular conditions of temperature and pressure.</a:t>
            </a:r>
          </a:p>
          <a:p>
            <a:pPr marL="571500" indent="-571500">
              <a:buFont typeface="+mj-lt"/>
              <a:buAutoNum type="romanLcPeriod"/>
            </a:pPr>
            <a:r>
              <a:rPr lang="en-US" dirty="0" smtClean="0"/>
              <a:t>Coatings must prevent the penetration of the environment to the material, which they protect.</a:t>
            </a:r>
            <a:endParaRPr lang="en-US" dirty="0"/>
          </a:p>
        </p:txBody>
      </p:sp>
      <p:sp>
        <p:nvSpPr>
          <p:cNvPr id="2" name="Title 1"/>
          <p:cNvSpPr>
            <a:spLocks noGrp="1"/>
          </p:cNvSpPr>
          <p:nvPr>
            <p:ph type="title"/>
          </p:nvPr>
        </p:nvSpPr>
        <p:spPr/>
        <p:txBody>
          <a:bodyPr>
            <a:normAutofit fontScale="90000"/>
          </a:bodyPr>
          <a:lstStyle/>
          <a:p>
            <a:r>
              <a:rPr lang="en-US" dirty="0" smtClean="0"/>
              <a:t>Application of protective coatings</a:t>
            </a:r>
            <a:endParaRPr lang="en-US"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137</TotalTime>
  <Words>586</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Corrosion control</vt:lpstr>
      <vt:lpstr>Various corrosion control methods</vt:lpstr>
      <vt:lpstr>Proper designing</vt:lpstr>
      <vt:lpstr>Using metal alloys</vt:lpstr>
      <vt:lpstr>Cathodic protection</vt:lpstr>
      <vt:lpstr>Impressed cathodic protection</vt:lpstr>
      <vt:lpstr>Use of inhibitors</vt:lpstr>
      <vt:lpstr>Slide 8</vt:lpstr>
      <vt:lpstr>Application of protective coatings</vt:lpstr>
      <vt:lpstr>Types of protective coatings</vt:lpstr>
      <vt:lpstr>Slide 11</vt:lpstr>
      <vt:lpstr>Slide 12</vt:lpstr>
      <vt:lpstr>Slide 13</vt:lpstr>
      <vt:lpstr>Slide 14</vt:lpstr>
    </vt:vector>
  </TitlesOfParts>
  <Company>ramana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Corrosion control</dc:title>
  <dc:creator>venkataramana</dc:creator>
  <cp:lastModifiedBy>auto_head</cp:lastModifiedBy>
  <cp:revision>22</cp:revision>
  <dcterms:created xsi:type="dcterms:W3CDTF">2013-12-04T13:44:57Z</dcterms:created>
  <dcterms:modified xsi:type="dcterms:W3CDTF">2013-12-20T10:44:21Z</dcterms:modified>
</cp:coreProperties>
</file>